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2d1e2198b_0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2d1e2198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2dea35db2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2dea35db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b2dea35db2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b2dea35db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2dea35db2_0_6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2dea35db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a0e4c6ae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aa0e4c6ae9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82C4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5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6275" y="1748100"/>
            <a:ext cx="3421200" cy="3361800"/>
          </a:xfrm>
          <a:prstGeom prst="ellipse">
            <a:avLst/>
          </a:prstGeom>
          <a:noFill/>
          <a:ln cap="rnd" cmpd="sng" w="63500">
            <a:solidFill>
              <a:srgbClr val="333333"/>
            </a:solidFill>
            <a:prstDash val="solid"/>
            <a:round/>
            <a:headEnd len="sm" w="sm" type="none"/>
            <a:tailEnd len="sm" w="sm" type="none"/>
          </a:ln>
          <a:effectLst>
            <a:outerShdw blurRad="381000" sx="-80000" rotWithShape="0" dir="5400000" dist="292100" sy="-18000">
              <a:srgbClr val="000000">
                <a:alpha val="21960"/>
              </a:srgbClr>
            </a:outerShdw>
          </a:effectLst>
        </p:spPr>
      </p:pic>
      <p:sp>
        <p:nvSpPr>
          <p:cNvPr id="85" name="Google Shape;85;p13"/>
          <p:cNvSpPr/>
          <p:nvPr/>
        </p:nvSpPr>
        <p:spPr>
          <a:xfrm>
            <a:off x="4116275" y="306400"/>
            <a:ext cx="6325200" cy="6329700"/>
          </a:xfrm>
          <a:prstGeom prst="ellipse">
            <a:avLst/>
          </a:prstGeom>
          <a:noFill/>
          <a:ln cap="flat" cmpd="sng" w="19050">
            <a:solidFill>
              <a:srgbClr val="B0CAE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>
            <a:off x="2913566" y="1081050"/>
            <a:ext cx="4623900" cy="4695900"/>
          </a:xfrm>
          <a:prstGeom prst="ellipse">
            <a:avLst/>
          </a:prstGeom>
          <a:noFill/>
          <a:ln cap="flat" cmpd="sng" w="19050">
            <a:solidFill>
              <a:srgbClr val="B0CAE9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2913575" y="3285150"/>
            <a:ext cx="287700" cy="287700"/>
          </a:xfrm>
          <a:prstGeom prst="ellipse">
            <a:avLst/>
          </a:prstGeom>
          <a:solidFill>
            <a:srgbClr val="00FF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9590975" y="3003750"/>
            <a:ext cx="850500" cy="850500"/>
          </a:xfrm>
          <a:prstGeom prst="ellipse">
            <a:avLst/>
          </a:prstGeom>
          <a:solidFill>
            <a:srgbClr val="88CC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132275" y="160950"/>
            <a:ext cx="287700" cy="287700"/>
          </a:xfrm>
          <a:prstGeom prst="ellipse">
            <a:avLst/>
          </a:prstGeom>
          <a:solidFill>
            <a:srgbClr val="FF3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11001675" y="306400"/>
            <a:ext cx="1021500" cy="1021500"/>
          </a:xfrm>
          <a:prstGeom prst="ellipse">
            <a:avLst/>
          </a:prstGeom>
          <a:solidFill>
            <a:srgbClr val="1B37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13"/>
          <p:cNvCxnSpPr/>
          <p:nvPr/>
        </p:nvCxnSpPr>
        <p:spPr>
          <a:xfrm>
            <a:off x="419975" y="634950"/>
            <a:ext cx="2864700" cy="17100"/>
          </a:xfrm>
          <a:prstGeom prst="straightConnector1">
            <a:avLst/>
          </a:prstGeom>
          <a:noFill/>
          <a:ln cap="flat" cmpd="sng" w="1905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3"/>
          <p:cNvSpPr txBox="1"/>
          <p:nvPr/>
        </p:nvSpPr>
        <p:spPr>
          <a:xfrm>
            <a:off x="419975" y="-25350"/>
            <a:ext cx="30678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HEALTHTECH APP</a:t>
            </a:r>
            <a:endParaRPr sz="33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3" name="Google Shape;93;p13"/>
          <p:cNvSpPr/>
          <p:nvPr/>
        </p:nvSpPr>
        <p:spPr>
          <a:xfrm>
            <a:off x="190475" y="1557450"/>
            <a:ext cx="1872300" cy="1746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658225" y="1099200"/>
            <a:ext cx="941700" cy="2662500"/>
          </a:xfrm>
          <a:prstGeom prst="rect">
            <a:avLst/>
          </a:prstGeom>
          <a:noFill/>
          <a:ln cap="flat" cmpd="sng" w="9525">
            <a:solidFill>
              <a:srgbClr val="B0CAE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H   E</a:t>
            </a:r>
            <a:endParaRPr sz="3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A   L</a:t>
            </a:r>
            <a:endParaRPr sz="3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   H</a:t>
            </a:r>
            <a:endParaRPr sz="3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   E</a:t>
            </a:r>
            <a:endParaRPr sz="3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   H</a:t>
            </a:r>
            <a:endParaRPr sz="3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5" name="Google Shape;95;p13"/>
          <p:cNvSpPr/>
          <p:nvPr/>
        </p:nvSpPr>
        <p:spPr>
          <a:xfrm>
            <a:off x="1599925" y="4712325"/>
            <a:ext cx="1872300" cy="1746000"/>
          </a:xfrm>
          <a:prstGeom prst="ellipse">
            <a:avLst/>
          </a:prstGeom>
          <a:solidFill>
            <a:srgbClr val="0C28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9957925" y="5966050"/>
            <a:ext cx="287700" cy="287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3039325" y="-4500"/>
            <a:ext cx="6022500" cy="603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2" name="Google Shape;102;p14"/>
          <p:cNvSpPr/>
          <p:nvPr/>
        </p:nvSpPr>
        <p:spPr>
          <a:xfrm>
            <a:off x="132275" y="160950"/>
            <a:ext cx="287700" cy="287700"/>
          </a:xfrm>
          <a:prstGeom prst="ellipse">
            <a:avLst/>
          </a:prstGeom>
          <a:solidFill>
            <a:srgbClr val="FF3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3" name="Google Shape;103;p14"/>
          <p:cNvCxnSpPr/>
          <p:nvPr/>
        </p:nvCxnSpPr>
        <p:spPr>
          <a:xfrm flipH="1">
            <a:off x="11333600" y="4544525"/>
            <a:ext cx="900" cy="20760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4"/>
          <p:cNvCxnSpPr/>
          <p:nvPr/>
        </p:nvCxnSpPr>
        <p:spPr>
          <a:xfrm>
            <a:off x="11350775" y="2434350"/>
            <a:ext cx="26400" cy="11565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4"/>
          <p:cNvCxnSpPr/>
          <p:nvPr/>
        </p:nvCxnSpPr>
        <p:spPr>
          <a:xfrm flipH="1">
            <a:off x="11352200" y="239125"/>
            <a:ext cx="15600" cy="20067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4"/>
          <p:cNvCxnSpPr/>
          <p:nvPr/>
        </p:nvCxnSpPr>
        <p:spPr>
          <a:xfrm flipH="1">
            <a:off x="748050" y="4782000"/>
            <a:ext cx="900" cy="20760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4"/>
          <p:cNvSpPr txBox="1"/>
          <p:nvPr/>
        </p:nvSpPr>
        <p:spPr>
          <a:xfrm>
            <a:off x="848900" y="425500"/>
            <a:ext cx="30555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OVERVIEW</a:t>
            </a:r>
            <a:endParaRPr sz="52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8" name="Google Shape;108;p14"/>
          <p:cNvSpPr txBox="1"/>
          <p:nvPr/>
        </p:nvSpPr>
        <p:spPr>
          <a:xfrm>
            <a:off x="1001675" y="1612925"/>
            <a:ext cx="9591000" cy="50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Depression is a mood disorder that involves a persistent feeling of sadness and loss of interest. It is different from the mood fluctuations that people regularly experience as a part of life.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Depression is treatable, and managing symptoms usually involves three components: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Support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Psychotherapy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Drug treatment 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Medication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Antidepressants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5"/>
          <p:cNvPicPr preferRelativeResize="0"/>
          <p:nvPr/>
        </p:nvPicPr>
        <p:blipFill>
          <a:blip r:embed="rId3">
            <a:alphaModFix amt="21000"/>
          </a:blip>
          <a:stretch>
            <a:fillRect/>
          </a:stretch>
        </p:blipFill>
        <p:spPr>
          <a:xfrm>
            <a:off x="0" y="0"/>
            <a:ext cx="12192003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/>
        </p:nvSpPr>
        <p:spPr>
          <a:xfrm>
            <a:off x="653625" y="160950"/>
            <a:ext cx="83388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           </a:t>
            </a:r>
            <a:r>
              <a:rPr lang="en-US" sz="4800">
                <a:solidFill>
                  <a:schemeClr val="accent5"/>
                </a:solidFill>
                <a:latin typeface="Impact"/>
                <a:ea typeface="Impact"/>
                <a:cs typeface="Impact"/>
                <a:sym typeface="Impact"/>
              </a:rPr>
              <a:t>  </a:t>
            </a:r>
            <a:r>
              <a:rPr lang="en-US" sz="4800">
                <a:solidFill>
                  <a:srgbClr val="B0CAE9"/>
                </a:solidFill>
                <a:latin typeface="Impact"/>
                <a:ea typeface="Impact"/>
                <a:cs typeface="Impact"/>
                <a:sym typeface="Impact"/>
              </a:rPr>
              <a:t>A P P L I C A T I O N</a:t>
            </a:r>
            <a:r>
              <a:rPr lang="en-US" sz="48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   </a:t>
            </a:r>
            <a:r>
              <a:rPr lang="en-US" sz="4800">
                <a:solidFill>
                  <a:schemeClr val="accent2"/>
                </a:solidFill>
                <a:latin typeface="Impact"/>
                <a:ea typeface="Impact"/>
                <a:cs typeface="Impact"/>
                <a:sym typeface="Impact"/>
              </a:rPr>
              <a:t>INVOLVES</a:t>
            </a:r>
            <a:endParaRPr sz="4800">
              <a:solidFill>
                <a:schemeClr val="accent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467875" y="1520950"/>
            <a:ext cx="3857700" cy="13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2104050" y="1423525"/>
            <a:ext cx="3643200" cy="9741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</a:t>
            </a:r>
            <a:endParaRPr b="1" sz="4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15"/>
          <p:cNvSpPr/>
          <p:nvPr/>
        </p:nvSpPr>
        <p:spPr>
          <a:xfrm flipH="1" rot="10800000">
            <a:off x="1948575" y="1092300"/>
            <a:ext cx="7111200" cy="97500"/>
          </a:xfrm>
          <a:prstGeom prst="rect">
            <a:avLst/>
          </a:prstGeom>
          <a:solidFill>
            <a:srgbClr val="00FFEE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4213900" y="1092300"/>
            <a:ext cx="2574000" cy="97500"/>
          </a:xfrm>
          <a:prstGeom prst="rect">
            <a:avLst/>
          </a:prstGeom>
          <a:solidFill>
            <a:srgbClr val="FF3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843675" y="2456175"/>
            <a:ext cx="5591400" cy="39552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AutoNum type="arabicPeriod"/>
            </a:pPr>
            <a:r>
              <a:rPr b="1" lang="en-US" sz="2800" u="sng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EMOTICON</a:t>
            </a:r>
            <a:endParaRPr b="1" sz="2800" u="sng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CHOOSE EMOTICON ACCORDING TO YOUR MOOD.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INPUT ONE OF THE NINE REASONS.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AutoNum type="arabicPeriod"/>
            </a:pPr>
            <a:r>
              <a:rPr b="1" lang="en-US" sz="2800" u="sng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RECORD</a:t>
            </a:r>
            <a:endParaRPr b="1" sz="2800" u="sng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GIVES HISTORY OF YOUR INPUTS.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GIVES GRAPHICAL ANALYSIS FOR BETTER TRACK.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2875" y="3824300"/>
            <a:ext cx="609600" cy="60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8650" y="3824300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 txBox="1"/>
          <p:nvPr/>
        </p:nvSpPr>
        <p:spPr>
          <a:xfrm>
            <a:off x="8884600" y="1423525"/>
            <a:ext cx="2287200" cy="974100"/>
          </a:xfrm>
          <a:prstGeom prst="rect">
            <a:avLst/>
          </a:prstGeom>
          <a:noFill/>
          <a:ln cap="flat" cmpd="sng" w="28575">
            <a:solidFill>
              <a:srgbClr val="F1C232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HELP</a:t>
            </a:r>
            <a:endParaRPr b="1" sz="42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3" name="Google Shape;123;p15"/>
          <p:cNvSpPr txBox="1"/>
          <p:nvPr/>
        </p:nvSpPr>
        <p:spPr>
          <a:xfrm>
            <a:off x="6936200" y="2456175"/>
            <a:ext cx="4274400" cy="39552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AutoNum type="arabicPeriod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SOOTHING MUSIC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alibri"/>
              <a:buAutoNum type="arabicPeriod"/>
            </a:pPr>
            <a:r>
              <a:rPr lang="en-US" sz="2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BREATHING EXERCISE</a:t>
            </a:r>
            <a:endParaRPr sz="2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5"/>
          <p:cNvSpPr/>
          <p:nvPr/>
        </p:nvSpPr>
        <p:spPr>
          <a:xfrm>
            <a:off x="132275" y="160950"/>
            <a:ext cx="287700" cy="287700"/>
          </a:xfrm>
          <a:prstGeom prst="ellipse">
            <a:avLst/>
          </a:prstGeom>
          <a:solidFill>
            <a:srgbClr val="FF3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" name="Google Shape;125;p15"/>
          <p:cNvCxnSpPr/>
          <p:nvPr/>
        </p:nvCxnSpPr>
        <p:spPr>
          <a:xfrm flipH="1">
            <a:off x="11578938" y="4433900"/>
            <a:ext cx="900" cy="20760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15"/>
          <p:cNvCxnSpPr/>
          <p:nvPr/>
        </p:nvCxnSpPr>
        <p:spPr>
          <a:xfrm flipH="1">
            <a:off x="628638" y="238300"/>
            <a:ext cx="15600" cy="20067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00" y="1200"/>
            <a:ext cx="12191700" cy="68214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32" name="Google Shape;132;p16"/>
          <p:cNvSpPr/>
          <p:nvPr/>
        </p:nvSpPr>
        <p:spPr>
          <a:xfrm rot="-744854">
            <a:off x="1027929" y="290904"/>
            <a:ext cx="1627144" cy="1539617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6"/>
          <p:cNvSpPr/>
          <p:nvPr/>
        </p:nvSpPr>
        <p:spPr>
          <a:xfrm rot="-793455">
            <a:off x="3551877" y="1588399"/>
            <a:ext cx="1632696" cy="1637543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6"/>
          <p:cNvSpPr/>
          <p:nvPr/>
        </p:nvSpPr>
        <p:spPr>
          <a:xfrm rot="-792404">
            <a:off x="6243220" y="3116688"/>
            <a:ext cx="1718860" cy="1723037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6"/>
          <p:cNvSpPr/>
          <p:nvPr/>
        </p:nvSpPr>
        <p:spPr>
          <a:xfrm rot="-793599">
            <a:off x="9082198" y="4520165"/>
            <a:ext cx="1632403" cy="1637611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 flipH="1" rot="-8914627">
            <a:off x="5427797" y="3027640"/>
            <a:ext cx="609954" cy="474638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3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6"/>
          <p:cNvSpPr/>
          <p:nvPr/>
        </p:nvSpPr>
        <p:spPr>
          <a:xfrm flipH="1" rot="-8914627">
            <a:off x="8228872" y="4557140"/>
            <a:ext cx="609954" cy="474638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3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6"/>
          <p:cNvSpPr/>
          <p:nvPr/>
        </p:nvSpPr>
        <p:spPr>
          <a:xfrm flipH="1" rot="-8914627">
            <a:off x="2905360" y="1547440"/>
            <a:ext cx="609954" cy="474638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FF3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5044" y="1982620"/>
            <a:ext cx="846444" cy="8494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5645" y="575842"/>
            <a:ext cx="1031704" cy="9699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4937" y="3531473"/>
            <a:ext cx="891333" cy="893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475195" y="4914432"/>
            <a:ext cx="846404" cy="84951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6"/>
          <p:cNvSpPr txBox="1"/>
          <p:nvPr/>
        </p:nvSpPr>
        <p:spPr>
          <a:xfrm>
            <a:off x="6278925" y="739375"/>
            <a:ext cx="1961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STRATEGY</a:t>
            </a:r>
            <a:endParaRPr sz="2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16"/>
          <p:cNvSpPr txBox="1"/>
          <p:nvPr/>
        </p:nvSpPr>
        <p:spPr>
          <a:xfrm>
            <a:off x="2700175" y="3107550"/>
            <a:ext cx="16614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DOCTOR</a:t>
            </a:r>
            <a:endParaRPr sz="2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9100475" y="2146250"/>
            <a:ext cx="26163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INFORMATION</a:t>
            </a:r>
            <a:endParaRPr sz="2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16"/>
          <p:cNvSpPr txBox="1"/>
          <p:nvPr/>
        </p:nvSpPr>
        <p:spPr>
          <a:xfrm>
            <a:off x="508850" y="2146250"/>
            <a:ext cx="26163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B0CAE9"/>
                </a:solidFill>
              </a:rPr>
              <a:t>Gives Motivational Quotes.</a:t>
            </a:r>
            <a:endParaRPr sz="2300">
              <a:solidFill>
                <a:srgbClr val="B0CAE9"/>
              </a:solidFill>
            </a:endParaRPr>
          </a:p>
        </p:txBody>
      </p:sp>
      <p:sp>
        <p:nvSpPr>
          <p:cNvPr id="147" name="Google Shape;147;p16"/>
          <p:cNvSpPr txBox="1"/>
          <p:nvPr/>
        </p:nvSpPr>
        <p:spPr>
          <a:xfrm>
            <a:off x="2700175" y="3626450"/>
            <a:ext cx="3222900" cy="9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B0CAE9"/>
                </a:solidFill>
              </a:rPr>
              <a:t>Suggests the list of doctor in your locality.</a:t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6278927" y="1364625"/>
            <a:ext cx="2317500" cy="16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B0CAE9"/>
                </a:solidFill>
              </a:rPr>
              <a:t>Gives you long term plan to deal with the situation.</a:t>
            </a:r>
            <a:endParaRPr sz="2300">
              <a:solidFill>
                <a:srgbClr val="B0CAE9"/>
              </a:solidFill>
            </a:endParaRPr>
          </a:p>
        </p:txBody>
      </p:sp>
      <p:sp>
        <p:nvSpPr>
          <p:cNvPr id="149" name="Google Shape;149;p16"/>
          <p:cNvSpPr txBox="1"/>
          <p:nvPr/>
        </p:nvSpPr>
        <p:spPr>
          <a:xfrm>
            <a:off x="382700" y="1672338"/>
            <a:ext cx="23175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sz="27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16"/>
          <p:cNvSpPr txBox="1"/>
          <p:nvPr/>
        </p:nvSpPr>
        <p:spPr>
          <a:xfrm>
            <a:off x="9100475" y="2832075"/>
            <a:ext cx="2616300" cy="16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B0CAE9"/>
                </a:solidFill>
              </a:rPr>
              <a:t>Gives information about various mental health issues.</a:t>
            </a:r>
            <a:endParaRPr sz="2300">
              <a:solidFill>
                <a:srgbClr val="B0CAE9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8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1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7"/>
          <p:cNvPicPr preferRelativeResize="0"/>
          <p:nvPr/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5390150" y="1131975"/>
            <a:ext cx="5279400" cy="52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7"/>
          <p:cNvSpPr txBox="1"/>
          <p:nvPr/>
        </p:nvSpPr>
        <p:spPr>
          <a:xfrm>
            <a:off x="565125" y="448650"/>
            <a:ext cx="6847800" cy="10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FUTURE DEVELOPMENTS</a:t>
            </a:r>
            <a:endParaRPr sz="4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7"/>
          <p:cNvSpPr/>
          <p:nvPr/>
        </p:nvSpPr>
        <p:spPr>
          <a:xfrm>
            <a:off x="132275" y="160950"/>
            <a:ext cx="287700" cy="287700"/>
          </a:xfrm>
          <a:prstGeom prst="ellipse">
            <a:avLst/>
          </a:prstGeom>
          <a:solidFill>
            <a:srgbClr val="FF3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7"/>
          <p:cNvSpPr txBox="1"/>
          <p:nvPr/>
        </p:nvSpPr>
        <p:spPr>
          <a:xfrm>
            <a:off x="419913" y="1693588"/>
            <a:ext cx="5452800" cy="12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Planed to add AI system for better recognition of mental health issues by constant monitoring via. user input.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7"/>
          <p:cNvSpPr txBox="1"/>
          <p:nvPr/>
        </p:nvSpPr>
        <p:spPr>
          <a:xfrm>
            <a:off x="3672525" y="3559413"/>
            <a:ext cx="5279400" cy="10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 an instant chat/call feature with therapist.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132275" y="1427688"/>
            <a:ext cx="6198444" cy="1754028"/>
          </a:xfrm>
          <a:prstGeom prst="flowChartTerminator">
            <a:avLst/>
          </a:prstGeom>
          <a:noFill/>
          <a:ln cap="flat" cmpd="sng" w="19050">
            <a:solidFill>
              <a:srgbClr val="FF3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2753475" y="3214625"/>
            <a:ext cx="6198444" cy="1754028"/>
          </a:xfrm>
          <a:prstGeom prst="flowChartTerminator">
            <a:avLst/>
          </a:prstGeom>
          <a:noFill/>
          <a:ln cap="flat" cmpd="sng" w="19050">
            <a:solidFill>
              <a:srgbClr val="FF3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/>
          <p:nvPr/>
        </p:nvSpPr>
        <p:spPr>
          <a:xfrm>
            <a:off x="299600" y="4938825"/>
            <a:ext cx="6198444" cy="1754028"/>
          </a:xfrm>
          <a:prstGeom prst="flowChartTerminator">
            <a:avLst/>
          </a:prstGeom>
          <a:noFill/>
          <a:ln cap="flat" cmpd="sng" w="19050">
            <a:solidFill>
              <a:srgbClr val="FF3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7"/>
          <p:cNvSpPr/>
          <p:nvPr/>
        </p:nvSpPr>
        <p:spPr>
          <a:xfrm>
            <a:off x="775775" y="3214600"/>
            <a:ext cx="1770600" cy="1724100"/>
          </a:xfrm>
          <a:prstGeom prst="ellipse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759125" y="5267475"/>
            <a:ext cx="5279400" cy="1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 audio clips to make therapy sessions more helpful.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17"/>
          <p:cNvCxnSpPr/>
          <p:nvPr/>
        </p:nvCxnSpPr>
        <p:spPr>
          <a:xfrm>
            <a:off x="11350775" y="2434350"/>
            <a:ext cx="26400" cy="11565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17"/>
          <p:cNvCxnSpPr/>
          <p:nvPr/>
        </p:nvCxnSpPr>
        <p:spPr>
          <a:xfrm flipH="1">
            <a:off x="11333600" y="4544525"/>
            <a:ext cx="900" cy="20760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17"/>
          <p:cNvSpPr/>
          <p:nvPr/>
        </p:nvSpPr>
        <p:spPr>
          <a:xfrm>
            <a:off x="10669550" y="160950"/>
            <a:ext cx="1329000" cy="1316700"/>
          </a:xfrm>
          <a:prstGeom prst="ellips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8" name="Google Shape;168;p17"/>
          <p:cNvCxnSpPr/>
          <p:nvPr/>
        </p:nvCxnSpPr>
        <p:spPr>
          <a:xfrm flipH="1">
            <a:off x="11352200" y="239125"/>
            <a:ext cx="15600" cy="20067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18"/>
          <p:cNvCxnSpPr/>
          <p:nvPr/>
        </p:nvCxnSpPr>
        <p:spPr>
          <a:xfrm flipH="1">
            <a:off x="11333600" y="4544525"/>
            <a:ext cx="900" cy="20760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8"/>
          <p:cNvCxnSpPr/>
          <p:nvPr/>
        </p:nvCxnSpPr>
        <p:spPr>
          <a:xfrm>
            <a:off x="11350775" y="2434350"/>
            <a:ext cx="26400" cy="11565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18"/>
          <p:cNvCxnSpPr/>
          <p:nvPr/>
        </p:nvCxnSpPr>
        <p:spPr>
          <a:xfrm flipH="1">
            <a:off x="11352200" y="239125"/>
            <a:ext cx="15600" cy="2006700"/>
          </a:xfrm>
          <a:prstGeom prst="straightConnector1">
            <a:avLst/>
          </a:prstGeom>
          <a:noFill/>
          <a:ln cap="flat" cmpd="sng" w="38100">
            <a:solidFill>
              <a:srgbClr val="88CCF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6" name="Google Shape;176;p18"/>
          <p:cNvPicPr preferRelativeResize="0"/>
          <p:nvPr/>
        </p:nvPicPr>
        <p:blipFill>
          <a:blip r:embed="rId3">
            <a:alphaModFix amt="75000"/>
          </a:blip>
          <a:stretch>
            <a:fillRect/>
          </a:stretch>
        </p:blipFill>
        <p:spPr>
          <a:xfrm>
            <a:off x="0" y="-1250"/>
            <a:ext cx="12192001" cy="68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/>
          <p:nvPr/>
        </p:nvSpPr>
        <p:spPr>
          <a:xfrm>
            <a:off x="132275" y="160950"/>
            <a:ext cx="287700" cy="287700"/>
          </a:xfrm>
          <a:prstGeom prst="ellipse">
            <a:avLst/>
          </a:prstGeom>
          <a:solidFill>
            <a:srgbClr val="FF3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 txBox="1"/>
          <p:nvPr/>
        </p:nvSpPr>
        <p:spPr>
          <a:xfrm>
            <a:off x="539200" y="527700"/>
            <a:ext cx="3993300" cy="875400"/>
          </a:xfrm>
          <a:prstGeom prst="rect">
            <a:avLst/>
          </a:prstGeom>
          <a:noFill/>
          <a:ln cap="flat" cmpd="sng" w="28575">
            <a:solidFill>
              <a:srgbClr val="00FFE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REVENUE MODEL</a:t>
            </a:r>
            <a:endParaRPr sz="48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79" name="Google Shape;179;p18"/>
          <p:cNvSpPr txBox="1"/>
          <p:nvPr/>
        </p:nvSpPr>
        <p:spPr>
          <a:xfrm>
            <a:off x="419975" y="1715600"/>
            <a:ext cx="6077100" cy="43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FOR 1ST WEEK COMPLETE APP CAN BE USED. THEREAFTER CHOICE WILL BE PROVIDED BETWEEN</a:t>
            </a: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>
                <a:solidFill>
                  <a:srgbClr val="00FFEE"/>
                </a:solidFill>
                <a:latin typeface="Calibri"/>
                <a:ea typeface="Calibri"/>
                <a:cs typeface="Calibri"/>
                <a:sym typeface="Calibri"/>
              </a:rPr>
              <a:t>FREE VERSION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b="1" lang="en-US" sz="2400">
                <a:solidFill>
                  <a:srgbClr val="FF3000"/>
                </a:solidFill>
                <a:latin typeface="Calibri"/>
                <a:ea typeface="Calibri"/>
                <a:cs typeface="Calibri"/>
                <a:sym typeface="Calibri"/>
              </a:rPr>
              <a:t>PREMIUM VERSION</a:t>
            </a:r>
            <a:r>
              <a:rPr b="1"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PREMIUM SUBSCRIPTION WILL BE PROVIDED AT</a:t>
            </a:r>
            <a:r>
              <a:rPr lang="en-US" sz="24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-US" sz="24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NORMAL CHARGES</a:t>
            </a:r>
            <a:r>
              <a:rPr lang="en-US" sz="2400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ON MONTHLY BASIS.</a:t>
            </a: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